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82" r:id="rId7"/>
    <p:sldId id="283" r:id="rId8"/>
    <p:sldId id="263" r:id="rId9"/>
    <p:sldId id="264" r:id="rId10"/>
    <p:sldId id="265" r:id="rId11"/>
    <p:sldId id="266" r:id="rId12"/>
    <p:sldId id="261" r:id="rId13"/>
    <p:sldId id="262" r:id="rId14"/>
    <p:sldId id="270" r:id="rId15"/>
    <p:sldId id="267" r:id="rId16"/>
    <p:sldId id="268" r:id="rId17"/>
    <p:sldId id="269" r:id="rId18"/>
    <p:sldId id="271" r:id="rId19"/>
    <p:sldId id="284" r:id="rId20"/>
    <p:sldId id="273" r:id="rId21"/>
    <p:sldId id="272" r:id="rId22"/>
    <p:sldId id="279" r:id="rId23"/>
    <p:sldId id="285" r:id="rId24"/>
    <p:sldId id="286" r:id="rId25"/>
    <p:sldId id="287" r:id="rId26"/>
    <p:sldId id="281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abinet.tax.gov.u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C4B5B-7EA1-4B93-9741-CB3E109E3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0" y="1405466"/>
            <a:ext cx="10998199" cy="3928533"/>
          </a:xfrm>
        </p:spPr>
        <p:txBody>
          <a:bodyPr/>
          <a:lstStyle/>
          <a:p>
            <a:r>
              <a:rPr lang="uk-UA" sz="4800" b="1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Відомості з Державного реєстру фізичних осіб - платників податків: склад та порядок отримання, у тому числі за допомогою електронних сервісів ДПС»</a:t>
            </a:r>
          </a:p>
        </p:txBody>
      </p:sp>
    </p:spTree>
    <p:extLst>
      <p:ext uri="{BB962C8B-B14F-4D97-AF65-F5344CB8AC3E}">
        <p14:creationId xmlns:p14="http://schemas.microsoft.com/office/powerpoint/2010/main" val="178832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44BD90D-2E0F-4DFA-A7F3-123FA119D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234" y="471637"/>
            <a:ext cx="9971841" cy="5391752"/>
          </a:xfrm>
        </p:spPr>
      </p:pic>
    </p:spTree>
    <p:extLst>
      <p:ext uri="{BB962C8B-B14F-4D97-AF65-F5344CB8AC3E}">
        <p14:creationId xmlns:p14="http://schemas.microsoft.com/office/powerpoint/2010/main" val="319285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225E9CD-1786-4CAF-A0FC-B5A878D35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23" y="442762"/>
            <a:ext cx="9926605" cy="5583715"/>
          </a:xfrm>
        </p:spPr>
      </p:pic>
    </p:spTree>
    <p:extLst>
      <p:ext uri="{BB962C8B-B14F-4D97-AF65-F5344CB8AC3E}">
        <p14:creationId xmlns:p14="http://schemas.microsoft.com/office/powerpoint/2010/main" val="74817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EBEB697-A27D-4AAB-886E-5D3E3F12C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99" y="465665"/>
            <a:ext cx="9448228" cy="5672668"/>
          </a:xfrm>
        </p:spPr>
      </p:pic>
    </p:spTree>
    <p:extLst>
      <p:ext uri="{BB962C8B-B14F-4D97-AF65-F5344CB8AC3E}">
        <p14:creationId xmlns:p14="http://schemas.microsoft.com/office/powerpoint/2010/main" val="305572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D244A6E-59DB-488E-B38C-DEDF34B6B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73" y="494771"/>
            <a:ext cx="9421060" cy="5552568"/>
          </a:xfrm>
        </p:spPr>
      </p:pic>
    </p:spTree>
    <p:extLst>
      <p:ext uri="{BB962C8B-B14F-4D97-AF65-F5344CB8AC3E}">
        <p14:creationId xmlns:p14="http://schemas.microsoft.com/office/powerpoint/2010/main" val="162348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9AC3966-80AF-440D-B287-7966A8B64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88" y="336884"/>
            <a:ext cx="9373757" cy="5940392"/>
          </a:xfrm>
        </p:spPr>
      </p:pic>
    </p:spTree>
    <p:extLst>
      <p:ext uri="{BB962C8B-B14F-4D97-AF65-F5344CB8AC3E}">
        <p14:creationId xmlns:p14="http://schemas.microsoft.com/office/powerpoint/2010/main" val="202660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556F620-75D0-4AEC-9C5B-F033790F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040" y="394636"/>
            <a:ext cx="9387731" cy="6006312"/>
          </a:xfrm>
        </p:spPr>
      </p:pic>
    </p:spTree>
    <p:extLst>
      <p:ext uri="{BB962C8B-B14F-4D97-AF65-F5344CB8AC3E}">
        <p14:creationId xmlns:p14="http://schemas.microsoft.com/office/powerpoint/2010/main" val="94377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B4BF3BD-FCA8-438C-B2CC-9165EA12B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14" y="394312"/>
            <a:ext cx="9529010" cy="5931090"/>
          </a:xfrm>
        </p:spPr>
      </p:pic>
    </p:spTree>
    <p:extLst>
      <p:ext uri="{BB962C8B-B14F-4D97-AF65-F5344CB8AC3E}">
        <p14:creationId xmlns:p14="http://schemas.microsoft.com/office/powerpoint/2010/main" val="231155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B7E0D11-FD13-4D96-893B-2EB72656F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638" y="411318"/>
            <a:ext cx="9480883" cy="5862108"/>
          </a:xfrm>
        </p:spPr>
      </p:pic>
    </p:spTree>
    <p:extLst>
      <p:ext uri="{BB962C8B-B14F-4D97-AF65-F5344CB8AC3E}">
        <p14:creationId xmlns:p14="http://schemas.microsoft.com/office/powerpoint/2010/main" val="378575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C68AA3E-8E91-4A56-A46E-429D2E673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37" y="483719"/>
            <a:ext cx="9507713" cy="5837233"/>
          </a:xfrm>
        </p:spPr>
      </p:pic>
    </p:spTree>
    <p:extLst>
      <p:ext uri="{BB962C8B-B14F-4D97-AF65-F5344CB8AC3E}">
        <p14:creationId xmlns:p14="http://schemas.microsoft.com/office/powerpoint/2010/main" val="176540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2AF7-4CB9-406F-8195-AFBDCEAA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8" y="1588498"/>
            <a:ext cx="10461443" cy="4716049"/>
          </a:xfrm>
        </p:spPr>
        <p:txBody>
          <a:bodyPr/>
          <a:lstStyle/>
          <a:p>
            <a:r>
              <a:rPr lang="uk-UA" sz="4400" dirty="0"/>
              <a:t>Для використання мобільного додатку «Моя податкова» </a:t>
            </a:r>
            <a:r>
              <a:rPr lang="uk-UA" dirty="0"/>
              <a:t>вам необхідно завантажити </a:t>
            </a:r>
            <a:r>
              <a:rPr lang="en-US" dirty="0" err="1"/>
              <a:t>застосунок</a:t>
            </a:r>
            <a:r>
              <a:rPr lang="en-US" dirty="0"/>
              <a:t> </a:t>
            </a:r>
            <a:r>
              <a:rPr lang="en-US" b="1" dirty="0"/>
              <a:t>«</a:t>
            </a:r>
            <a:r>
              <a:rPr lang="en-US" b="1" dirty="0" err="1"/>
              <a:t>Моя</a:t>
            </a:r>
            <a:r>
              <a:rPr lang="en-US" b="1" dirty="0"/>
              <a:t> </a:t>
            </a:r>
            <a:r>
              <a:rPr lang="en-US" b="1" dirty="0" err="1"/>
              <a:t>податкова</a:t>
            </a:r>
            <a:r>
              <a:rPr lang="en-US" b="1" dirty="0"/>
              <a:t>» </a:t>
            </a:r>
            <a:r>
              <a:rPr lang="en-US" dirty="0"/>
              <a:t>в App Store </a:t>
            </a:r>
            <a:r>
              <a:rPr lang="en-US" dirty="0" err="1"/>
              <a:t>або</a:t>
            </a:r>
            <a:r>
              <a:rPr lang="en-US" dirty="0"/>
              <a:t> Google Play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174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D617A1-E3C2-4ECC-8766-045DB36EB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789" y="1494119"/>
            <a:ext cx="10217944" cy="4965948"/>
          </a:xfrm>
        </p:spPr>
        <p:txBody>
          <a:bodyPr>
            <a:noAutofit/>
          </a:bodyPr>
          <a:lstStyle/>
          <a:p>
            <a:r>
              <a:rPr lang="uk-UA" sz="3200" dirty="0"/>
              <a:t>Пунктом 70.3 ст. 70 Податкового кодексу України від 02 грудня 2010 року № 2755-</a:t>
            </a:r>
            <a:r>
              <a:rPr lang="en-US" sz="3200" dirty="0"/>
              <a:t>VI </a:t>
            </a:r>
            <a:r>
              <a:rPr lang="uk-UA" sz="3200" dirty="0"/>
              <a:t>передбачено, що до інформаційної бази Державного реєстру фізичних осіб – платників податків (далі – Державний реєстр) включаються такі дані про фізичних осіб, зокрема джерела отримання доходів, сума нарахованих та/або отриманих доходів та сума нарахованих та/або сплачених податків.</a:t>
            </a:r>
          </a:p>
        </p:txBody>
      </p:sp>
    </p:spTree>
    <p:extLst>
      <p:ext uri="{BB962C8B-B14F-4D97-AF65-F5344CB8AC3E}">
        <p14:creationId xmlns:p14="http://schemas.microsoft.com/office/powerpoint/2010/main" val="56376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024AFDF-F046-44C6-9B46-EAA26C759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10" y="541472"/>
            <a:ext cx="9629450" cy="5416566"/>
          </a:xfrm>
        </p:spPr>
      </p:pic>
    </p:spTree>
    <p:extLst>
      <p:ext uri="{BB962C8B-B14F-4D97-AF65-F5344CB8AC3E}">
        <p14:creationId xmlns:p14="http://schemas.microsoft.com/office/powerpoint/2010/main" val="308242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5D72818-A76B-4139-8BA6-1FD58F8A2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397" y="1431671"/>
            <a:ext cx="2272774" cy="505061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791755-4865-4941-9823-19F5FE73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82" y="1431671"/>
            <a:ext cx="2270558" cy="50456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86B0AB-9DD9-405A-94C3-6FE042AAF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416" y="1426743"/>
            <a:ext cx="2272776" cy="50506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3B843C-0F44-405F-96AE-47B345467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406" y="1426744"/>
            <a:ext cx="2272775" cy="5050613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45976DE-17D4-4366-8986-03BA5B08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9" y="308008"/>
            <a:ext cx="10000648" cy="1545240"/>
          </a:xfrm>
        </p:spPr>
        <p:txBody>
          <a:bodyPr/>
          <a:lstStyle/>
          <a:p>
            <a:pPr algn="ctr"/>
            <a:r>
              <a:rPr lang="uk-UA" sz="3200" dirty="0"/>
              <a:t>Н</a:t>
            </a:r>
            <a:r>
              <a:rPr lang="ru-RU" sz="3200" dirty="0" err="1"/>
              <a:t>адсилання</a:t>
            </a:r>
            <a:r>
              <a:rPr lang="ru-RU" sz="3200" dirty="0"/>
              <a:t> </a:t>
            </a:r>
            <a:r>
              <a:rPr lang="ru-RU" sz="3200" dirty="0" err="1"/>
              <a:t>запиту</a:t>
            </a:r>
            <a:r>
              <a:rPr lang="ru-RU" sz="3200" dirty="0"/>
              <a:t> через </a:t>
            </a:r>
            <a:r>
              <a:rPr lang="ru-RU" sz="3200" dirty="0" err="1"/>
              <a:t>мобільний</a:t>
            </a:r>
            <a:r>
              <a:rPr lang="ru-RU" sz="3200" dirty="0"/>
              <a:t> </a:t>
            </a:r>
            <a:r>
              <a:rPr lang="ru-RU" sz="3200" dirty="0" err="1"/>
              <a:t>додаток</a:t>
            </a:r>
            <a:r>
              <a:rPr lang="ru-RU" sz="3200" dirty="0"/>
              <a:t> «</a:t>
            </a:r>
            <a:r>
              <a:rPr lang="ru-RU" sz="3200" b="1" dirty="0"/>
              <a:t>Моя </a:t>
            </a:r>
            <a:r>
              <a:rPr lang="ru-RU" sz="3200" b="1" dirty="0" err="1"/>
              <a:t>податкова</a:t>
            </a:r>
            <a:r>
              <a:rPr lang="ru-RU" sz="3200" dirty="0"/>
              <a:t>»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47046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0869D-0442-476C-9672-8E0FAE38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452718"/>
            <a:ext cx="9971773" cy="1400530"/>
          </a:xfrm>
        </p:spPr>
        <p:txBody>
          <a:bodyPr/>
          <a:lstStyle/>
          <a:p>
            <a:r>
              <a:rPr lang="uk-UA" sz="3600" b="1" dirty="0"/>
              <a:t>Запити до Державного реєстру, які використовуються посадовими особами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B5AE45-3E0F-46DE-A493-891FEA2D1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64" y="2101044"/>
            <a:ext cx="10761044" cy="4195481"/>
          </a:xfrm>
        </p:spPr>
        <p:txBody>
          <a:bodyPr>
            <a:normAutofit/>
          </a:bodyPr>
          <a:lstStyle/>
          <a:p>
            <a:r>
              <a:rPr lang="uk-UA" sz="2200" dirty="0"/>
              <a:t>У </a:t>
            </a:r>
            <a:r>
              <a:rPr lang="uk-UA" sz="2200" b="1" dirty="0"/>
              <a:t>Кабінеті інспектора </a:t>
            </a:r>
            <a:r>
              <a:rPr lang="uk-UA" sz="2200" dirty="0"/>
              <a:t>можна створити та заповнити запити:</a:t>
            </a:r>
          </a:p>
          <a:p>
            <a:pPr lvl="0"/>
            <a:r>
              <a:rPr lang="uk-UA" sz="2200" b="1" dirty="0"/>
              <a:t>Форма № 11ДР </a:t>
            </a:r>
            <a:r>
              <a:rPr lang="uk-UA" sz="2200" dirty="0"/>
              <a:t>- Запит на пошук реєстрації особи в Державному реєстрі фізичних осіб-платників податків;</a:t>
            </a:r>
          </a:p>
          <a:p>
            <a:pPr lvl="0"/>
            <a:r>
              <a:rPr lang="uk-UA" sz="2200" b="1" dirty="0"/>
              <a:t>Форма № 13ДР </a:t>
            </a:r>
            <a:r>
              <a:rPr lang="uk-UA" sz="2200" dirty="0"/>
              <a:t>- Запит щодо отримання відомостей з Державного реєстру фізичних осіб-платників податків про реєстраційні дані фізичної особи- платника податків ;</a:t>
            </a:r>
          </a:p>
          <a:p>
            <a:pPr lvl="0"/>
            <a:r>
              <a:rPr lang="uk-UA" sz="2200" b="1" dirty="0"/>
              <a:t>Форма № 14ДР </a:t>
            </a:r>
            <a:r>
              <a:rPr lang="uk-UA" sz="2200" dirty="0"/>
              <a:t>- Запит щодо отримання відомостей з Державного реєстру фізичних осіб-платників податків про суми/джерела виплачених доходів та утриманих податків (відповідно до запитів державних органів/структурних підрозділів ТО/ДПС).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93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F4EC9-2DD2-40FE-ABFD-19F47B43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573156" cy="1460749"/>
          </a:xfrm>
        </p:spPr>
        <p:txBody>
          <a:bodyPr/>
          <a:lstStyle/>
          <a:p>
            <a:r>
              <a:rPr lang="uk-UA" sz="3600" dirty="0"/>
              <a:t>Запит на пошук реєстрації особи в Державному реєстрі фізичних осіб-платників податків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791C2C-1C19-4223-9844-7B96CE6A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764616"/>
            <a:ext cx="10309755" cy="3640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Використовується для пошуку фізичної особи в Державному реєстрі. </a:t>
            </a:r>
          </a:p>
          <a:p>
            <a:r>
              <a:rPr lang="uk-UA" sz="2800" dirty="0"/>
              <a:t>Обов’язково зазначаються у запиті: ПІБ, Дата народження, стать. </a:t>
            </a:r>
          </a:p>
          <a:p>
            <a:r>
              <a:rPr lang="uk-UA" sz="2800" dirty="0"/>
              <a:t>За наявності: місце народження/проживання, документ, що посвідчує особу</a:t>
            </a:r>
          </a:p>
        </p:txBody>
      </p:sp>
    </p:spTree>
    <p:extLst>
      <p:ext uri="{BB962C8B-B14F-4D97-AF65-F5344CB8AC3E}">
        <p14:creationId xmlns:p14="http://schemas.microsoft.com/office/powerpoint/2010/main" val="236130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6FA3C-10B3-407A-8050-F6926EC2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39289" cy="1400530"/>
          </a:xfrm>
        </p:spPr>
        <p:txBody>
          <a:bodyPr/>
          <a:lstStyle/>
          <a:p>
            <a:r>
              <a:rPr lang="uk-UA" sz="3200" dirty="0"/>
              <a:t>Запит щодо отримання відомостей з Державного реєстру фізичних осіб-платників податків про реєстраційні дані фізичної особи- платника податків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E145B7-6103-4A9B-A2E0-77A6283A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4668506"/>
            <a:ext cx="8551333" cy="1680624"/>
          </a:xfrm>
          <a:prstGeom prst="rect">
            <a:avLst/>
          </a:prstGeom>
        </p:spPr>
      </p:pic>
      <p:sp>
        <p:nvSpPr>
          <p:cNvPr id="13" name="Місце для вмісту 2">
            <a:extLst>
              <a:ext uri="{FF2B5EF4-FFF2-40B4-BE49-F238E27FC236}">
                <a16:creationId xmlns:a16="http://schemas.microsoft.com/office/drawing/2014/main" id="{27927476-7F45-4CD9-853D-01A7AC9A7E9A}"/>
              </a:ext>
            </a:extLst>
          </p:cNvPr>
          <p:cNvSpPr txBox="1">
            <a:spLocks/>
          </p:cNvSpPr>
          <p:nvPr/>
        </p:nvSpPr>
        <p:spPr>
          <a:xfrm>
            <a:off x="646111" y="26625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/>
              <a:t>Використовується для пошуку інформації про дату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народження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причини та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закриття</a:t>
            </a:r>
            <a:r>
              <a:rPr lang="ru-RU" dirty="0"/>
              <a:t> РНОКПП.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ПІБ та РНОКПП.</a:t>
            </a:r>
            <a:endParaRPr lang="uk-UA" dirty="0"/>
          </a:p>
          <a:p>
            <a:r>
              <a:rPr lang="ru-RU" dirty="0"/>
              <a:t>До 10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запиті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надаватись</a:t>
            </a:r>
            <a:r>
              <a:rPr lang="ru-RU" dirty="0"/>
              <a:t>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endParaRPr lang="ru-RU" dirty="0"/>
          </a:p>
          <a:p>
            <a:r>
              <a:rPr lang="ru-RU" dirty="0" err="1"/>
              <a:t>Від</a:t>
            </a:r>
            <a:r>
              <a:rPr lang="ru-RU" dirty="0"/>
              <a:t> 10 до 100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в </a:t>
            </a:r>
            <a:r>
              <a:rPr lang="ru-RU" dirty="0" err="1"/>
              <a:t>форматі</a:t>
            </a:r>
            <a:r>
              <a:rPr lang="ru-RU" dirty="0"/>
              <a:t> .</a:t>
            </a:r>
            <a:r>
              <a:rPr lang="en-US" dirty="0"/>
              <a:t>xlsx</a:t>
            </a:r>
            <a:r>
              <a:rPr lang="uk-UA" dirty="0"/>
              <a:t> у вигляді:</a:t>
            </a:r>
          </a:p>
        </p:txBody>
      </p:sp>
    </p:spTree>
    <p:extLst>
      <p:ext uri="{BB962C8B-B14F-4D97-AF65-F5344CB8AC3E}">
        <p14:creationId xmlns:p14="http://schemas.microsoft.com/office/powerpoint/2010/main" val="2854704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6FA3C-10B3-407A-8050-F6926EC2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39289" cy="1400530"/>
          </a:xfrm>
        </p:spPr>
        <p:txBody>
          <a:bodyPr/>
          <a:lstStyle/>
          <a:p>
            <a:r>
              <a:rPr lang="uk-UA" sz="3200" dirty="0"/>
              <a:t>Запит щодо отримання відомостей з Державного реєстру фізичних осіб-платників податків про суми/джерела виплачених доходів та утриманих податків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82E211-BCC1-4506-A5CA-C76516270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662519"/>
            <a:ext cx="9454622" cy="4195481"/>
          </a:xfrm>
        </p:spPr>
        <p:txBody>
          <a:bodyPr>
            <a:normAutofit/>
          </a:bodyPr>
          <a:lstStyle/>
          <a:p>
            <a:r>
              <a:rPr lang="uk-UA" dirty="0"/>
              <a:t>Використовується для отримання інформації про </a:t>
            </a:r>
            <a:r>
              <a:rPr lang="ru-RU" dirty="0" err="1"/>
              <a:t>суми</a:t>
            </a:r>
            <a:r>
              <a:rPr lang="ru-RU" dirty="0"/>
              <a:t>/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виплачених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та </a:t>
            </a:r>
            <a:r>
              <a:rPr lang="ru-RU" dirty="0" err="1"/>
              <a:t>утриманих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.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ПІБ, РНОКПП та </a:t>
            </a:r>
            <a:r>
              <a:rPr lang="ru-RU" dirty="0" err="1"/>
              <a:t>період</a:t>
            </a:r>
            <a:r>
              <a:rPr lang="en-US" dirty="0"/>
              <a:t> </a:t>
            </a:r>
            <a:r>
              <a:rPr lang="uk-UA" dirty="0"/>
              <a:t>за який запитується інформація</a:t>
            </a:r>
            <a:r>
              <a:rPr lang="ru-RU" dirty="0"/>
              <a:t>.</a:t>
            </a:r>
            <a:endParaRPr lang="uk-UA" dirty="0"/>
          </a:p>
          <a:p>
            <a:r>
              <a:rPr lang="ru-RU" dirty="0"/>
              <a:t>До 10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запиті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надаватись</a:t>
            </a:r>
            <a:r>
              <a:rPr lang="ru-RU" dirty="0"/>
              <a:t>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endParaRPr lang="ru-RU" dirty="0"/>
          </a:p>
          <a:p>
            <a:r>
              <a:rPr lang="ru-RU" dirty="0" err="1"/>
              <a:t>Від</a:t>
            </a:r>
            <a:r>
              <a:rPr lang="ru-RU" dirty="0"/>
              <a:t> 10 до 100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у </a:t>
            </a:r>
            <a:r>
              <a:rPr lang="ru-RU" dirty="0" err="1"/>
              <a:t>додатку</a:t>
            </a:r>
            <a:r>
              <a:rPr lang="ru-RU" dirty="0"/>
              <a:t> в </a:t>
            </a:r>
            <a:r>
              <a:rPr lang="ru-RU" dirty="0" err="1"/>
              <a:t>форматі</a:t>
            </a:r>
            <a:r>
              <a:rPr lang="ru-RU" dirty="0"/>
              <a:t> .</a:t>
            </a:r>
            <a:r>
              <a:rPr lang="en-US" dirty="0"/>
              <a:t>xlsx</a:t>
            </a:r>
            <a:r>
              <a:rPr lang="uk-UA" dirty="0"/>
              <a:t> у вигляді: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E145B7-6103-4A9B-A2E0-77A6283A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4668506"/>
            <a:ext cx="8551333" cy="16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6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3208-7B38-4E58-A070-7CFB304C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76" y="433468"/>
            <a:ext cx="10095683" cy="1400530"/>
          </a:xfrm>
        </p:spPr>
        <p:txBody>
          <a:bodyPr/>
          <a:lstStyle/>
          <a:p>
            <a:r>
              <a:rPr lang="uk-UA" sz="4000" dirty="0"/>
              <a:t>Замовлення відомостей з Державного реєстру посадовими особами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5CF10-AB5A-4536-9A53-E51ED2CD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76" y="2296427"/>
            <a:ext cx="11481721" cy="388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У разі необхідності отримання відомостей з Державного реєстру на вищезазначені запити, посадові особи звертаються до управління податкових сервісів із службовим листом, який містить всю обов’язкову інформацію, потрібну для заповнення запиту. </a:t>
            </a:r>
          </a:p>
          <a:p>
            <a:pPr marL="0" indent="0">
              <a:buNone/>
            </a:pPr>
            <a:endParaRPr lang="uk-UA" sz="900" dirty="0"/>
          </a:p>
          <a:p>
            <a:pPr marL="0" indent="0">
              <a:buNone/>
            </a:pPr>
            <a:r>
              <a:rPr lang="uk-UA" sz="2800" dirty="0"/>
              <a:t>Відомості надаються посадовій особі при наявності зобов’язання про нерозголошення персональних даних.  </a:t>
            </a:r>
          </a:p>
        </p:txBody>
      </p:sp>
    </p:spTree>
    <p:extLst>
      <p:ext uri="{BB962C8B-B14F-4D97-AF65-F5344CB8AC3E}">
        <p14:creationId xmlns:p14="http://schemas.microsoft.com/office/powerpoint/2010/main" val="307004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C2C15-B70E-47CA-A7F9-860F3B67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058" y="2509734"/>
            <a:ext cx="8633860" cy="1400530"/>
          </a:xfrm>
        </p:spPr>
        <p:txBody>
          <a:bodyPr/>
          <a:lstStyle/>
          <a:p>
            <a:r>
              <a:rPr lang="uk-UA" sz="8000" dirty="0"/>
              <a:t>Дякую за увагу</a:t>
            </a:r>
            <a:r>
              <a:rPr lang="en-US" sz="8000" dirty="0"/>
              <a:t>!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46580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FAC3E7-4C34-42D1-B9DF-C5588EE1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45" y="1331259"/>
            <a:ext cx="10893954" cy="4195481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dirty="0" err="1"/>
              <a:t>Інформація</a:t>
            </a:r>
            <a:r>
              <a:rPr lang="ru-RU" sz="2800" dirty="0"/>
              <a:t> про </a:t>
            </a:r>
            <a:r>
              <a:rPr lang="ru-RU" sz="2800" dirty="0" err="1"/>
              <a:t>суми</a:t>
            </a:r>
            <a:r>
              <a:rPr lang="ru-RU" sz="2800" dirty="0"/>
              <a:t> </a:t>
            </a:r>
            <a:r>
              <a:rPr lang="ru-RU" sz="2800" dirty="0" err="1"/>
              <a:t>нарахованого</a:t>
            </a:r>
            <a:r>
              <a:rPr lang="ru-RU" sz="2800" dirty="0"/>
              <a:t> доходу, </a:t>
            </a:r>
            <a:r>
              <a:rPr lang="ru-RU" sz="2800" dirty="0" err="1"/>
              <a:t>утриманого</a:t>
            </a:r>
            <a:r>
              <a:rPr lang="ru-RU" sz="2800" dirty="0"/>
              <a:t> та </a:t>
            </a:r>
            <a:r>
              <a:rPr lang="ru-RU" sz="2800" dirty="0" err="1"/>
              <a:t>сплаченого</a:t>
            </a:r>
            <a:r>
              <a:rPr lang="ru-RU" sz="2800" dirty="0"/>
              <a:t> </a:t>
            </a:r>
            <a:r>
              <a:rPr lang="ru-RU" sz="2800" dirty="0" err="1"/>
              <a:t>податку</a:t>
            </a:r>
            <a:r>
              <a:rPr lang="ru-RU" sz="2800" dirty="0"/>
              <a:t> на доходи </a:t>
            </a:r>
            <a:r>
              <a:rPr lang="ru-RU" sz="2800" dirty="0" err="1"/>
              <a:t>фізичних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та </a:t>
            </a:r>
            <a:r>
              <a:rPr lang="ru-RU" sz="2800" dirty="0" err="1"/>
              <a:t>військового</a:t>
            </a:r>
            <a:r>
              <a:rPr lang="ru-RU" sz="2800" dirty="0"/>
              <a:t> </a:t>
            </a:r>
            <a:r>
              <a:rPr lang="ru-RU" sz="2800" dirty="0" err="1"/>
              <a:t>збору</a:t>
            </a:r>
            <a:r>
              <a:rPr lang="ru-RU" sz="2800" dirty="0"/>
              <a:t> </a:t>
            </a:r>
            <a:r>
              <a:rPr lang="ru-RU" sz="2800" dirty="0" err="1"/>
              <a:t>накопичується</a:t>
            </a:r>
            <a:r>
              <a:rPr lang="ru-RU" sz="2800" dirty="0"/>
              <a:t> у Державному </a:t>
            </a:r>
            <a:r>
              <a:rPr lang="ru-RU" sz="2800" dirty="0" err="1"/>
              <a:t>реєстрі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 </a:t>
            </a:r>
            <a:r>
              <a:rPr lang="ru-RU" sz="2800" dirty="0" err="1"/>
              <a:t>поданих</a:t>
            </a:r>
            <a:r>
              <a:rPr lang="ru-RU" sz="2800" dirty="0"/>
              <a:t> </a:t>
            </a:r>
            <a:r>
              <a:rPr lang="ru-RU" sz="2800" dirty="0" err="1"/>
              <a:t>податковими</a:t>
            </a:r>
            <a:r>
              <a:rPr lang="ru-RU" sz="2800" dirty="0"/>
              <a:t> агентами </a:t>
            </a:r>
            <a:r>
              <a:rPr lang="ru-RU" sz="2800" dirty="0" err="1"/>
              <a:t>податкових</a:t>
            </a:r>
            <a:r>
              <a:rPr lang="ru-RU" sz="2800" dirty="0"/>
              <a:t> </a:t>
            </a:r>
            <a:r>
              <a:rPr lang="ru-RU" sz="2800" dirty="0" err="1"/>
              <a:t>розрахунків</a:t>
            </a:r>
            <a:r>
              <a:rPr lang="ru-RU" sz="2800" dirty="0"/>
              <a:t> </a:t>
            </a:r>
            <a:r>
              <a:rPr lang="ru-RU" sz="2800" dirty="0" err="1"/>
              <a:t>сум</a:t>
            </a:r>
            <a:r>
              <a:rPr lang="ru-RU" sz="2800" dirty="0"/>
              <a:t> доходу, </a:t>
            </a:r>
            <a:r>
              <a:rPr lang="ru-RU" sz="2800" dirty="0" err="1"/>
              <a:t>нарахованого</a:t>
            </a:r>
            <a:r>
              <a:rPr lang="ru-RU" sz="2800" dirty="0"/>
              <a:t> (</a:t>
            </a:r>
            <a:r>
              <a:rPr lang="ru-RU" sz="2800" dirty="0" err="1"/>
              <a:t>сплаченого</a:t>
            </a:r>
            <a:r>
              <a:rPr lang="ru-RU" sz="2800" dirty="0"/>
              <a:t>) на </a:t>
            </a:r>
            <a:r>
              <a:rPr lang="ru-RU" sz="2800" dirty="0" err="1"/>
              <a:t>користь</a:t>
            </a:r>
            <a:r>
              <a:rPr lang="ru-RU" sz="2800" dirty="0"/>
              <a:t> </a:t>
            </a:r>
            <a:r>
              <a:rPr lang="ru-RU" sz="2800" dirty="0" err="1"/>
              <a:t>платників</a:t>
            </a:r>
            <a:r>
              <a:rPr lang="ru-RU" sz="2800" dirty="0"/>
              <a:t> </a:t>
            </a:r>
            <a:r>
              <a:rPr lang="ru-RU" sz="2800" dirty="0" err="1"/>
              <a:t>податків</a:t>
            </a:r>
            <a:r>
              <a:rPr lang="ru-RU" sz="2800" dirty="0"/>
              <a:t> – </a:t>
            </a:r>
            <a:r>
              <a:rPr lang="ru-RU" sz="2800" dirty="0" err="1"/>
              <a:t>фізичних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, і </a:t>
            </a:r>
            <a:r>
              <a:rPr lang="ru-RU" sz="2800" dirty="0" err="1"/>
              <a:t>сум</a:t>
            </a:r>
            <a:r>
              <a:rPr lang="ru-RU" sz="2800" dirty="0"/>
              <a:t> </a:t>
            </a:r>
            <a:r>
              <a:rPr lang="ru-RU" sz="2800" dirty="0" err="1"/>
              <a:t>утриманого</a:t>
            </a:r>
            <a:r>
              <a:rPr lang="ru-RU" sz="2800" dirty="0"/>
              <a:t> з них </a:t>
            </a:r>
            <a:r>
              <a:rPr lang="ru-RU" sz="2800" dirty="0" err="1"/>
              <a:t>податку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сум</a:t>
            </a:r>
            <a:r>
              <a:rPr lang="ru-RU" sz="2800" dirty="0"/>
              <a:t> </a:t>
            </a:r>
            <a:r>
              <a:rPr lang="ru-RU" sz="2800" dirty="0" err="1"/>
              <a:t>нарахованого</a:t>
            </a:r>
            <a:r>
              <a:rPr lang="ru-RU" sz="2800" dirty="0"/>
              <a:t> </a:t>
            </a:r>
            <a:r>
              <a:rPr lang="ru-RU" sz="2800" dirty="0" err="1"/>
              <a:t>єдиного</a:t>
            </a:r>
            <a:r>
              <a:rPr lang="ru-RU" sz="2800" dirty="0"/>
              <a:t> </a:t>
            </a:r>
            <a:r>
              <a:rPr lang="ru-RU" sz="2800" dirty="0" err="1"/>
              <a:t>внеску</a:t>
            </a:r>
            <a:r>
              <a:rPr lang="ru-RU" sz="2800" dirty="0"/>
              <a:t> (</a:t>
            </a:r>
            <a:r>
              <a:rPr lang="ru-RU" sz="2800" dirty="0" err="1"/>
              <a:t>далі</a:t>
            </a:r>
            <a:r>
              <a:rPr lang="ru-RU" sz="2800" dirty="0"/>
              <a:t> – </a:t>
            </a:r>
            <a:r>
              <a:rPr lang="ru-RU" sz="2800" dirty="0" err="1"/>
              <a:t>податковий</a:t>
            </a:r>
            <a:r>
              <a:rPr lang="ru-RU" sz="2800" dirty="0"/>
              <a:t> </a:t>
            </a:r>
            <a:r>
              <a:rPr lang="ru-RU" sz="2800" dirty="0" err="1"/>
              <a:t>розрахунок</a:t>
            </a:r>
            <a:r>
              <a:rPr lang="ru-RU" sz="2800" dirty="0"/>
              <a:t>) </a:t>
            </a:r>
            <a:r>
              <a:rPr lang="ru-RU" sz="2800" dirty="0" err="1"/>
              <a:t>згідно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ст. 51 </a:t>
            </a:r>
            <a:r>
              <a:rPr lang="ru-RU" sz="2800" dirty="0" err="1"/>
              <a:t>глави</a:t>
            </a:r>
            <a:r>
              <a:rPr lang="ru-RU" sz="2800" dirty="0"/>
              <a:t> 2, </a:t>
            </a:r>
            <a:r>
              <a:rPr lang="ru-RU" sz="2800" dirty="0" err="1"/>
              <a:t>п.п</a:t>
            </a:r>
            <a:r>
              <a:rPr lang="ru-RU" sz="2800" dirty="0"/>
              <a:t>. 70.16.1 п. 70.16 ст. 70 </a:t>
            </a:r>
            <a:r>
              <a:rPr lang="ru-RU" sz="2800" dirty="0" err="1"/>
              <a:t>глави</a:t>
            </a:r>
            <a:r>
              <a:rPr lang="ru-RU" sz="2800" dirty="0"/>
              <a:t> 6 </a:t>
            </a:r>
            <a:r>
              <a:rPr lang="ru-RU" sz="2800" dirty="0" err="1"/>
              <a:t>розд</a:t>
            </a:r>
            <a:r>
              <a:rPr lang="ru-RU" sz="2800" dirty="0"/>
              <a:t>. II ПКУ.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6099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20F07F-30C9-42CA-9C52-5AEA7BCD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6" y="499685"/>
            <a:ext cx="985626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відомості</a:t>
            </a:r>
            <a:r>
              <a:rPr lang="ru-RU" sz="2400" dirty="0"/>
              <a:t> про </a:t>
            </a:r>
            <a:r>
              <a:rPr lang="ru-RU" sz="2400" dirty="0" err="1"/>
              <a:t>джерела</a:t>
            </a:r>
            <a:r>
              <a:rPr lang="ru-RU" sz="2400" dirty="0"/>
              <a:t> / </a:t>
            </a:r>
            <a:r>
              <a:rPr lang="ru-RU" sz="2400" dirty="0" err="1"/>
              <a:t>суми</a:t>
            </a:r>
            <a:r>
              <a:rPr lang="ru-RU" sz="2400" dirty="0"/>
              <a:t> </a:t>
            </a:r>
            <a:r>
              <a:rPr lang="ru-RU" sz="2400" dirty="0" err="1"/>
              <a:t>нарахованих</a:t>
            </a:r>
            <a:r>
              <a:rPr lang="ru-RU" sz="2400" dirty="0"/>
              <a:t> </a:t>
            </a:r>
            <a:r>
              <a:rPr lang="ru-RU" sz="2400" dirty="0" err="1"/>
              <a:t>доходів</a:t>
            </a:r>
            <a:r>
              <a:rPr lang="ru-RU" sz="2400" dirty="0"/>
              <a:t> з Державного </a:t>
            </a:r>
            <a:r>
              <a:rPr lang="ru-RU" sz="2400" dirty="0" err="1"/>
              <a:t>реєстру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в один </a:t>
            </a:r>
            <a:r>
              <a:rPr lang="ru-RU" sz="2400" dirty="0" err="1"/>
              <a:t>із</a:t>
            </a:r>
            <a:r>
              <a:rPr lang="ru-RU" sz="2400" dirty="0"/>
              <a:t> таких </a:t>
            </a:r>
            <a:r>
              <a:rPr lang="ru-RU" sz="2400" dirty="0" err="1"/>
              <a:t>способів</a:t>
            </a:r>
            <a:r>
              <a:rPr lang="ru-RU" sz="2400" dirty="0"/>
              <a:t>:</a:t>
            </a:r>
          </a:p>
          <a:p>
            <a:r>
              <a:rPr lang="ru-RU" sz="2400" dirty="0"/>
              <a:t>в </a:t>
            </a:r>
            <a:r>
              <a:rPr lang="ru-RU" sz="2400" b="1" dirty="0" err="1"/>
              <a:t>паперовій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– шляхом </a:t>
            </a:r>
            <a:r>
              <a:rPr lang="ru-RU" sz="2400" dirty="0" err="1"/>
              <a:t>звернення</a:t>
            </a:r>
            <a:r>
              <a:rPr lang="ru-RU" sz="2400" dirty="0"/>
              <a:t> </a:t>
            </a:r>
            <a:r>
              <a:rPr lang="ru-RU" sz="2400" dirty="0" err="1"/>
              <a:t>особисто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через </a:t>
            </a:r>
            <a:r>
              <a:rPr lang="ru-RU" sz="2400" dirty="0" err="1"/>
              <a:t>представника</a:t>
            </a:r>
            <a:r>
              <a:rPr lang="ru-RU" sz="2400" dirty="0"/>
              <a:t> до </a:t>
            </a:r>
            <a:r>
              <a:rPr lang="ru-RU" sz="2400" dirty="0" err="1"/>
              <a:t>контролюючого</a:t>
            </a:r>
            <a:r>
              <a:rPr lang="ru-RU" sz="2400" dirty="0"/>
              <a:t> органу за </a:t>
            </a:r>
            <a:r>
              <a:rPr lang="ru-RU" sz="2400" dirty="0" err="1"/>
              <a:t>своєю</a:t>
            </a:r>
            <a:r>
              <a:rPr lang="ru-RU" sz="2400" dirty="0"/>
              <a:t> </a:t>
            </a:r>
            <a:r>
              <a:rPr lang="ru-RU" sz="2400" dirty="0" err="1"/>
              <a:t>податковою</a:t>
            </a:r>
            <a:r>
              <a:rPr lang="ru-RU" sz="2400" dirty="0"/>
              <a:t> </a:t>
            </a:r>
            <a:r>
              <a:rPr lang="ru-RU" sz="2400" dirty="0" err="1"/>
              <a:t>адресою</a:t>
            </a:r>
            <a:r>
              <a:rPr lang="ru-RU" sz="2400" dirty="0"/>
              <a:t> (</a:t>
            </a:r>
            <a:r>
              <a:rPr lang="ru-RU" sz="2400" dirty="0" err="1"/>
              <a:t>місцем</a:t>
            </a:r>
            <a:r>
              <a:rPr lang="ru-RU" sz="2400" dirty="0"/>
              <a:t> </a:t>
            </a:r>
            <a:r>
              <a:rPr lang="ru-RU" sz="2400" dirty="0" err="1"/>
              <a:t>проживання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до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контролюючого</a:t>
            </a:r>
            <a:r>
              <a:rPr lang="ru-RU" sz="2400" dirty="0"/>
              <a:t> органу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розділу</a:t>
            </a:r>
            <a:r>
              <a:rPr lang="ru-RU" sz="2400" dirty="0"/>
              <a:t> Х </a:t>
            </a:r>
            <a:r>
              <a:rPr lang="ru-RU" sz="2400" dirty="0" err="1"/>
              <a:t>Положення</a:t>
            </a:r>
            <a:r>
              <a:rPr lang="ru-RU" sz="2400" dirty="0"/>
              <a:t> № 822;</a:t>
            </a:r>
          </a:p>
          <a:p>
            <a:r>
              <a:rPr lang="ru-RU" sz="2400" dirty="0"/>
              <a:t>в </a:t>
            </a:r>
            <a:r>
              <a:rPr lang="ru-RU" sz="2400" b="1" dirty="0" err="1"/>
              <a:t>електронній</a:t>
            </a:r>
            <a:r>
              <a:rPr lang="ru-RU" sz="2400" dirty="0"/>
              <a:t> </a:t>
            </a:r>
            <a:r>
              <a:rPr lang="ru-RU" sz="2400" dirty="0" err="1"/>
              <a:t>формі</a:t>
            </a:r>
            <a:r>
              <a:rPr lang="ru-RU" sz="2400" dirty="0"/>
              <a:t> – шляхом </a:t>
            </a:r>
            <a:r>
              <a:rPr lang="ru-RU" sz="2400" dirty="0" err="1"/>
              <a:t>надсилання</a:t>
            </a:r>
            <a:r>
              <a:rPr lang="ru-RU" sz="2400" dirty="0"/>
              <a:t> </a:t>
            </a:r>
            <a:r>
              <a:rPr lang="ru-RU" sz="2400" dirty="0" err="1"/>
              <a:t>запиту</a:t>
            </a:r>
            <a:r>
              <a:rPr lang="ru-RU" sz="2400" dirty="0"/>
              <a:t> через </a:t>
            </a:r>
            <a:r>
              <a:rPr lang="ru-RU" sz="2400" dirty="0" err="1"/>
              <a:t>мобільний</a:t>
            </a:r>
            <a:r>
              <a:rPr lang="ru-RU" sz="2400" dirty="0"/>
              <a:t> </a:t>
            </a:r>
            <a:r>
              <a:rPr lang="ru-RU" sz="2400" dirty="0" err="1"/>
              <a:t>додаток</a:t>
            </a:r>
            <a:r>
              <a:rPr lang="ru-RU" sz="2400" dirty="0"/>
              <a:t> «</a:t>
            </a:r>
            <a:r>
              <a:rPr lang="ru-RU" sz="2400" b="1" dirty="0"/>
              <a:t>Моя </a:t>
            </a:r>
            <a:r>
              <a:rPr lang="ru-RU" sz="2400" b="1" dirty="0" err="1"/>
              <a:t>податкова</a:t>
            </a:r>
            <a:r>
              <a:rPr lang="ru-RU" sz="2400" dirty="0"/>
              <a:t>» (</a:t>
            </a:r>
            <a:r>
              <a:rPr lang="ru-RU" sz="2400" dirty="0" err="1"/>
              <a:t>застосунок</a:t>
            </a:r>
            <a:r>
              <a:rPr lang="ru-RU" sz="2400" dirty="0"/>
              <a:t> «Моя </a:t>
            </a:r>
            <a:r>
              <a:rPr lang="ru-RU" sz="2400" dirty="0" err="1"/>
              <a:t>податкова</a:t>
            </a:r>
            <a:r>
              <a:rPr lang="ru-RU" sz="2400" dirty="0"/>
              <a:t>» в </a:t>
            </a:r>
            <a:r>
              <a:rPr lang="ru-RU" sz="2400" dirty="0" err="1"/>
              <a:t>App</a:t>
            </a:r>
            <a:r>
              <a:rPr lang="ru-RU" sz="2400" dirty="0"/>
              <a:t> </a:t>
            </a:r>
            <a:r>
              <a:rPr lang="ru-RU" sz="2400" dirty="0" err="1"/>
              <a:t>Store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Play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інформаційно-комунікаційної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«</a:t>
            </a:r>
            <a:r>
              <a:rPr lang="ru-RU" sz="2400" b="1" dirty="0" err="1"/>
              <a:t>Електронний</a:t>
            </a:r>
            <a:r>
              <a:rPr lang="ru-RU" sz="2400" b="1" dirty="0"/>
              <a:t> </a:t>
            </a:r>
            <a:r>
              <a:rPr lang="ru-RU" sz="2400" b="1" dirty="0" err="1"/>
              <a:t>кабінет</a:t>
            </a:r>
            <a:r>
              <a:rPr lang="ru-RU" sz="2400" dirty="0"/>
              <a:t>» (cabinet.tax.gov.ua)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державного </a:t>
            </a:r>
            <a:r>
              <a:rPr lang="ru-RU" sz="2400" dirty="0" err="1"/>
              <a:t>вебпорталу</a:t>
            </a:r>
            <a:r>
              <a:rPr lang="ru-RU" sz="2400" dirty="0"/>
              <a:t> </a:t>
            </a:r>
            <a:r>
              <a:rPr lang="ru-RU" sz="2400" dirty="0" err="1"/>
              <a:t>електронних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«</a:t>
            </a:r>
            <a:r>
              <a:rPr lang="ru-RU" sz="2400" b="1" dirty="0"/>
              <a:t>Портал </a:t>
            </a:r>
            <a:r>
              <a:rPr lang="ru-RU" sz="2400" b="1" dirty="0" err="1"/>
              <a:t>Дія</a:t>
            </a:r>
            <a:r>
              <a:rPr lang="ru-RU" sz="2400" dirty="0"/>
              <a:t>» (diia.gov.ua).</a:t>
            </a:r>
          </a:p>
        </p:txBody>
      </p:sp>
    </p:spTree>
    <p:extLst>
      <p:ext uri="{BB962C8B-B14F-4D97-AF65-F5344CB8AC3E}">
        <p14:creationId xmlns:p14="http://schemas.microsoft.com/office/powerpoint/2010/main" val="242098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04445E2A-7F43-4969-8EA8-01A46B788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77" y="378315"/>
            <a:ext cx="9570790" cy="5870085"/>
          </a:xfrm>
        </p:spPr>
      </p:pic>
    </p:spTree>
    <p:extLst>
      <p:ext uri="{BB962C8B-B14F-4D97-AF65-F5344CB8AC3E}">
        <p14:creationId xmlns:p14="http://schemas.microsoft.com/office/powerpoint/2010/main" val="327362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81EDB-FC6F-4B73-89D6-65CE3BF0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29" y="452718"/>
            <a:ext cx="10170086" cy="1400530"/>
          </a:xfrm>
        </p:spPr>
        <p:txBody>
          <a:bodyPr/>
          <a:lstStyle/>
          <a:p>
            <a:r>
              <a:rPr lang="uk-UA" sz="4000" dirty="0"/>
              <a:t>Використання Електронного кабінету			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C4B8E5-6188-49D4-8C2F-F953CEDF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29" y="1853248"/>
            <a:ext cx="11337342" cy="4352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/>
              <a:t>Вхід</a:t>
            </a:r>
            <a:r>
              <a:rPr lang="ru-RU" sz="2800" dirty="0"/>
              <a:t> до </a:t>
            </a:r>
            <a:r>
              <a:rPr lang="ru-RU" sz="2800" dirty="0" err="1"/>
              <a:t>приватної</a:t>
            </a:r>
            <a:r>
              <a:rPr lang="ru-RU" sz="2800" dirty="0"/>
              <a:t> </a:t>
            </a:r>
            <a:r>
              <a:rPr lang="ru-RU" sz="2800" dirty="0" err="1"/>
              <a:t>частини</a:t>
            </a:r>
            <a:r>
              <a:rPr lang="ru-RU" sz="2800" dirty="0"/>
              <a:t> </a:t>
            </a:r>
            <a:r>
              <a:rPr lang="ru-RU" sz="2800" dirty="0" err="1"/>
              <a:t>Електронного</a:t>
            </a:r>
            <a:r>
              <a:rPr lang="ru-RU" sz="2800" dirty="0"/>
              <a:t> </a:t>
            </a:r>
            <a:r>
              <a:rPr lang="ru-RU" sz="2800" dirty="0" err="1"/>
              <a:t>кабінету</a:t>
            </a:r>
            <a:r>
              <a:rPr lang="ru-RU" sz="2800" dirty="0"/>
              <a:t> </a:t>
            </a:r>
            <a:r>
              <a:rPr lang="ru-RU" sz="2800" dirty="0" err="1"/>
              <a:t>здійснюється</a:t>
            </a:r>
            <a:r>
              <a:rPr lang="ru-RU" sz="2800" dirty="0"/>
              <a:t> за  </a:t>
            </a:r>
            <a:r>
              <a:rPr lang="ru-RU" sz="2800" dirty="0" err="1"/>
              <a:t>адресою</a:t>
            </a:r>
            <a:r>
              <a:rPr lang="ru-RU" sz="2800" dirty="0"/>
              <a:t>: </a:t>
            </a:r>
            <a:r>
              <a:rPr lang="ru-RU" sz="2800" dirty="0">
                <a:hlinkClick r:id="rId2"/>
              </a:rPr>
              <a:t>http://cabinet.tax.gov.ua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використанням</a:t>
            </a:r>
            <a:r>
              <a:rPr lang="ru-RU" sz="2800" dirty="0"/>
              <a:t>:</a:t>
            </a:r>
          </a:p>
          <a:p>
            <a:r>
              <a:rPr lang="ru-RU" sz="2800" dirty="0"/>
              <a:t>Файлового ключа;</a:t>
            </a:r>
          </a:p>
          <a:p>
            <a:r>
              <a:rPr lang="ru-RU" sz="2800" dirty="0" err="1"/>
              <a:t>Апаратного</a:t>
            </a:r>
            <a:r>
              <a:rPr lang="ru-RU" sz="2800" dirty="0"/>
              <a:t> ключа;</a:t>
            </a:r>
          </a:p>
          <a:p>
            <a:r>
              <a:rPr lang="ru-RU" sz="2800" dirty="0" err="1"/>
              <a:t>Хмарного</a:t>
            </a:r>
            <a:r>
              <a:rPr lang="ru-RU" sz="2800" dirty="0"/>
              <a:t> </a:t>
            </a:r>
            <a:r>
              <a:rPr lang="ru-RU" sz="2800" dirty="0" err="1"/>
              <a:t>сховища</a:t>
            </a:r>
            <a:r>
              <a:rPr lang="ru-RU" sz="2800" dirty="0"/>
              <a:t>;</a:t>
            </a:r>
          </a:p>
          <a:p>
            <a:r>
              <a:rPr lang="en-US" sz="2800" dirty="0"/>
              <a:t>ID.GOV.UA (</a:t>
            </a:r>
            <a:r>
              <a:rPr lang="uk-UA" sz="2800" dirty="0" err="1"/>
              <a:t>електроний</a:t>
            </a:r>
            <a:r>
              <a:rPr lang="uk-UA" sz="2800" dirty="0"/>
              <a:t> підпис,</a:t>
            </a:r>
            <a:r>
              <a:rPr lang="en-US" sz="2800" dirty="0"/>
              <a:t> </a:t>
            </a:r>
            <a:r>
              <a:rPr lang="en-US" sz="2800" dirty="0" err="1"/>
              <a:t>BankID</a:t>
            </a:r>
            <a:r>
              <a:rPr lang="en-US" sz="2800" dirty="0"/>
              <a:t>, </a:t>
            </a:r>
            <a:r>
              <a:rPr lang="en-US" sz="2800" dirty="0" err="1"/>
              <a:t>MobileID</a:t>
            </a:r>
            <a:r>
              <a:rPr lang="en-US" sz="2800" dirty="0"/>
              <a:t>)</a:t>
            </a:r>
            <a:r>
              <a:rPr lang="uk-UA" sz="2800" dirty="0"/>
              <a:t>;</a:t>
            </a:r>
          </a:p>
          <a:p>
            <a:r>
              <a:rPr lang="uk-UA" sz="2800" dirty="0" err="1"/>
              <a:t>Дія.Підпис</a:t>
            </a:r>
            <a:r>
              <a:rPr lang="uk-UA" sz="2800" dirty="0"/>
              <a:t>.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0162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C1C04E-822E-434C-A002-D7CA5EF4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655" y="1562030"/>
            <a:ext cx="10552689" cy="4195481"/>
          </a:xfrm>
        </p:spPr>
        <p:txBody>
          <a:bodyPr>
            <a:normAutofit/>
          </a:bodyPr>
          <a:lstStyle/>
          <a:p>
            <a:r>
              <a:rPr lang="uk-UA" sz="4000" dirty="0"/>
              <a:t>Для зручності та оперативності використання Електронного кабінету, рекомендуємо подати заяву про бажання отримувати  документ через Електронний кабінет</a:t>
            </a:r>
          </a:p>
        </p:txBody>
      </p:sp>
    </p:spTree>
    <p:extLst>
      <p:ext uri="{BB962C8B-B14F-4D97-AF65-F5344CB8AC3E}">
        <p14:creationId xmlns:p14="http://schemas.microsoft.com/office/powerpoint/2010/main" val="356746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DE0DD65D-201A-45D7-89D8-DB15E1D78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40" y="502118"/>
            <a:ext cx="9973197" cy="5609924"/>
          </a:xfrm>
        </p:spPr>
      </p:pic>
    </p:spTree>
    <p:extLst>
      <p:ext uri="{BB962C8B-B14F-4D97-AF65-F5344CB8AC3E}">
        <p14:creationId xmlns:p14="http://schemas.microsoft.com/office/powerpoint/2010/main" val="67406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C748140-B986-46BF-816F-62CB2EBED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78" y="435012"/>
            <a:ext cx="9999328" cy="5624622"/>
          </a:xfrm>
        </p:spPr>
      </p:pic>
    </p:spTree>
    <p:extLst>
      <p:ext uri="{BB962C8B-B14F-4D97-AF65-F5344CB8AC3E}">
        <p14:creationId xmlns:p14="http://schemas.microsoft.com/office/powerpoint/2010/main" val="2940059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730</Words>
  <Application>Microsoft Office PowerPoint</Application>
  <PresentationFormat>Широкий екран</PresentationFormat>
  <Paragraphs>39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Book Antiqua</vt:lpstr>
      <vt:lpstr>Century Gothic</vt:lpstr>
      <vt:lpstr>Wingdings 3</vt:lpstr>
      <vt:lpstr>Іон</vt:lpstr>
      <vt:lpstr>Відомості з Державного реєстру фізичних осіб - платників податків: склад та порядок отримання, у тому числі за допомогою електронних сервісів ДПС»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Використання Електронного кабінету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Для використання мобільного додатку «Моя податкова» вам необхідно завантажити застосунок «Моя податкова» в App Store або Google Play </vt:lpstr>
      <vt:lpstr>Презентація PowerPoint</vt:lpstr>
      <vt:lpstr>Надсилання запиту через мобільний додаток «Моя податкова»</vt:lpstr>
      <vt:lpstr>Запити до Державного реєстру, які використовуються посадовими особами </vt:lpstr>
      <vt:lpstr>Запит на пошук реєстрації особи в Державному реєстрі фізичних осіб-платників податків</vt:lpstr>
      <vt:lpstr>Запит щодо отримання відомостей з Державного реєстру фізичних осіб-платників податків про реєстраційні дані фізичної особи- платника податків</vt:lpstr>
      <vt:lpstr>Запит щодо отримання відомостей з Державного реєстру фізичних осіб-платників податків про суми/джерела виплачених доходів та утриманих податків</vt:lpstr>
      <vt:lpstr>Замовлення відомостей з Державного реєстру посадовими особами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Відомості з Державного реєстру фізичних осіб - платників податків: склад та порядок отримання, у тому числі за допомогою електронних сервісів ДПС»</dc:title>
  <dc:creator>ДЕМ'ЯНЕНКО СЕРГІЙ ВОЛОДИМИРОВИЧ</dc:creator>
  <cp:lastModifiedBy>ДЕМ'ЯНЕНКО СЕРГІЙ ВОЛОДИМИРОВИЧ</cp:lastModifiedBy>
  <cp:revision>23</cp:revision>
  <dcterms:created xsi:type="dcterms:W3CDTF">2026-02-19T09:33:54Z</dcterms:created>
  <dcterms:modified xsi:type="dcterms:W3CDTF">2026-02-19T13:49:16Z</dcterms:modified>
</cp:coreProperties>
</file>